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61" r:id="rId6"/>
    <p:sldId id="263" r:id="rId7"/>
    <p:sldId id="267" r:id="rId8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82" d="100"/>
          <a:sy n="82" d="100"/>
        </p:scale>
        <p:origin x="72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5A747F3-A80F-431B-B6D4-8EA2AD100D68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FEBAF49-DF37-4763-BDD6-A8940161AC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7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BAF49-DF37-4763-BDD6-A8940161AC7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98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28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70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11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36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7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30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4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68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48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89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CF0DFAC-4E66-4D65-A533-F2B2C578A0F9}" type="datetimeFigureOut">
              <a:rPr lang="cs-CZ" smtClean="0"/>
              <a:pPr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0E572E4-4645-46B7-8C34-5E719DA65B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AF3042D-16B1-447A-9CCB-16218CF72E92}"/>
              </a:ext>
            </a:extLst>
          </p:cNvPr>
          <p:cNvSpPr/>
          <p:nvPr/>
        </p:nvSpPr>
        <p:spPr>
          <a:xfrm>
            <a:off x="4355976" y="836711"/>
            <a:ext cx="4176464" cy="10801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1CC278-09F2-4297-BEA4-72A19E662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8" y="918597"/>
            <a:ext cx="3541776" cy="566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477120-485E-4A71-BE65-AA2D63058EC1}"/>
              </a:ext>
            </a:extLst>
          </p:cNvPr>
          <p:cNvSpPr txBox="1"/>
          <p:nvPr/>
        </p:nvSpPr>
        <p:spPr>
          <a:xfrm>
            <a:off x="539552" y="2348880"/>
            <a:ext cx="55801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0" b="1" dirty="0">
                <a:solidFill>
                  <a:schemeClr val="bg1"/>
                </a:solidFill>
              </a:rPr>
              <a:t>Stáž – Řecko 2020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Řecko - on-line průvodce | CK Mundo">
            <a:extLst>
              <a:ext uri="{FF2B5EF4-FFF2-40B4-BE49-F238E27FC236}">
                <a16:creationId xmlns:a16="http://schemas.microsoft.com/office/drawing/2014/main" id="{121F77F9-B213-4130-82A8-8359B22D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2185"/>
            <a:ext cx="2359299" cy="3145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Řecká vlajka – Wikipedie">
            <a:extLst>
              <a:ext uri="{FF2B5EF4-FFF2-40B4-BE49-F238E27FC236}">
                <a16:creationId xmlns:a16="http://schemas.microsoft.com/office/drawing/2014/main" id="{CDDAD10B-64D4-4E4E-8C14-6EE0E4B8F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Řecko vlajka - Sportovní sukně - two in one | MyShirt.cz">
            <a:extLst>
              <a:ext uri="{FF2B5EF4-FFF2-40B4-BE49-F238E27FC236}">
                <a16:creationId xmlns:a16="http://schemas.microsoft.com/office/drawing/2014/main" id="{BEED31A3-153B-4CE6-96A0-502E2F71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52" y="3300445"/>
            <a:ext cx="2188916" cy="21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73A16B-6F24-4A33-A453-61417DE0B869}"/>
              </a:ext>
            </a:extLst>
          </p:cNvPr>
          <p:cNvSpPr txBox="1"/>
          <p:nvPr/>
        </p:nvSpPr>
        <p:spPr>
          <a:xfrm>
            <a:off x="572929" y="4047917"/>
            <a:ext cx="7560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/>
                </a:solidFill>
              </a:rPr>
              <a:t>Termín stáže:</a:t>
            </a:r>
            <a:r>
              <a:rPr lang="cs-CZ" dirty="0">
                <a:solidFill>
                  <a:schemeClr val="bg2"/>
                </a:solidFill>
              </a:rPr>
              <a:t>	22.11. – 25.11. 2020</a:t>
            </a:r>
          </a:p>
          <a:p>
            <a:r>
              <a:rPr lang="cs-CZ" b="1" dirty="0">
                <a:solidFill>
                  <a:schemeClr val="bg2"/>
                </a:solidFill>
              </a:rPr>
              <a:t>Místo stáže: </a:t>
            </a:r>
            <a:r>
              <a:rPr lang="cs-CZ" dirty="0">
                <a:solidFill>
                  <a:schemeClr val="bg2"/>
                </a:solidFill>
              </a:rPr>
              <a:t>		Atény, Řecko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2"/>
                </a:solidFill>
              </a:rPr>
              <a:t>Zúčastnění:</a:t>
            </a:r>
            <a:r>
              <a:rPr lang="cs-CZ" dirty="0">
                <a:solidFill>
                  <a:schemeClr val="bg2"/>
                </a:solidFill>
              </a:rPr>
              <a:t>		Markéta Vosátková</a:t>
            </a:r>
          </a:p>
          <a:p>
            <a:r>
              <a:rPr lang="cs-CZ" dirty="0">
                <a:solidFill>
                  <a:schemeClr val="bg2"/>
                </a:solidFill>
              </a:rPr>
              <a:t>                             Radka </a:t>
            </a:r>
            <a:r>
              <a:rPr lang="cs-CZ" dirty="0" err="1">
                <a:solidFill>
                  <a:schemeClr val="bg2"/>
                </a:solidFill>
              </a:rPr>
              <a:t>Bloudková</a:t>
            </a:r>
            <a:endParaRPr lang="cs-CZ" dirty="0"/>
          </a:p>
          <a:p>
            <a:endParaRPr lang="cs-CZ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56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8">
            <a:extLst>
              <a:ext uri="{FF2B5EF4-FFF2-40B4-BE49-F238E27FC236}">
                <a16:creationId xmlns:a16="http://schemas.microsoft.com/office/drawing/2014/main" id="{42CC2052-D4E2-40D1-8ADA-339C7A62A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091921"/>
            <a:ext cx="3756022" cy="305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4D1141-6134-44A6-B763-EAFAC104A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3" t="21593" r="30313" b="18107"/>
          <a:stretch/>
        </p:blipFill>
        <p:spPr>
          <a:xfrm>
            <a:off x="406591" y="1047111"/>
            <a:ext cx="391013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486" y="4149080"/>
            <a:ext cx="8758514" cy="31019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Šesti stupňová ZŠ a MŠ v jedné budově</a:t>
            </a:r>
          </a:p>
          <a:p>
            <a:r>
              <a:rPr lang="cs-CZ" dirty="0">
                <a:solidFill>
                  <a:schemeClr val="tx1"/>
                </a:solidFill>
              </a:rPr>
              <a:t>Mateřská škola má 3 třídy, děti ve věku 3-5ti let. </a:t>
            </a:r>
          </a:p>
          <a:p>
            <a:r>
              <a:rPr lang="cs-CZ" dirty="0">
                <a:solidFill>
                  <a:schemeClr val="tx1"/>
                </a:solidFill>
              </a:rPr>
              <a:t>Ve třídě je zapsáno maximálně 24 dětí</a:t>
            </a:r>
          </a:p>
          <a:p>
            <a:r>
              <a:rPr lang="cs-CZ" dirty="0">
                <a:solidFill>
                  <a:schemeClr val="tx1"/>
                </a:solidFill>
              </a:rPr>
              <a:t>Až 80% dětí této MŠ mluví jiným mateřským jazykem</a:t>
            </a:r>
          </a:p>
          <a:p>
            <a:r>
              <a:rPr lang="cs-CZ" dirty="0">
                <a:solidFill>
                  <a:schemeClr val="tx1"/>
                </a:solidFill>
              </a:rPr>
              <a:t>Národnosti: </a:t>
            </a:r>
            <a:r>
              <a:rPr lang="cs-CZ" i="1" dirty="0">
                <a:solidFill>
                  <a:schemeClr val="tx1"/>
                </a:solidFill>
              </a:rPr>
              <a:t>Albánie, Somálsko, Turecko, Česká republika, Sýrie, Pákistán, Itálie, Rumunsko</a:t>
            </a:r>
            <a:endParaRPr lang="cs-CZ" dirty="0">
              <a:solidFill>
                <a:schemeClr val="tx1"/>
              </a:solidFill>
            </a:endParaRPr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2EC79-6268-4793-82D5-1D8A50F4B3D5}"/>
              </a:ext>
            </a:extLst>
          </p:cNvPr>
          <p:cNvSpPr txBox="1"/>
          <p:nvPr/>
        </p:nvSpPr>
        <p:spPr>
          <a:xfrm>
            <a:off x="385486" y="0"/>
            <a:ext cx="835292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u="sng" dirty="0"/>
              <a:t>31. </a:t>
            </a:r>
            <a:r>
              <a:rPr lang="cs-CZ" sz="3200" b="1" u="sng" cap="all" dirty="0"/>
              <a:t>Aténská mateřská škola</a:t>
            </a:r>
          </a:p>
          <a:p>
            <a:r>
              <a:rPr lang="cs-CZ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Aristotelous</a:t>
            </a:r>
            <a:r>
              <a:rPr lang="cs-CZ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55, </a:t>
            </a:r>
            <a:r>
              <a:rPr lang="cs-CZ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Athens</a:t>
            </a:r>
            <a:r>
              <a:rPr lang="cs-CZ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Platia</a:t>
            </a:r>
            <a:r>
              <a:rPr lang="cs-CZ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Viktorias</a:t>
            </a:r>
            <a:r>
              <a:rPr lang="cs-CZ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10433, ATTICA</a:t>
            </a:r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  <p:transition advTm="186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12D825B-4108-4EF7-B9AF-8132832F1C12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17" name="Google Shape;223;p12">
            <a:extLst>
              <a:ext uri="{FF2B5EF4-FFF2-40B4-BE49-F238E27FC236}">
                <a16:creationId xmlns:a16="http://schemas.microsoft.com/office/drawing/2014/main" id="{197689CB-3DB4-46E3-BCF3-5745CC83DE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3332" b="3333"/>
          <a:stretch/>
        </p:blipFill>
        <p:spPr>
          <a:xfrm rot="5400000">
            <a:off x="-230947" y="1098010"/>
            <a:ext cx="3182146" cy="222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oogle Shape;231;p13">
            <a:extLst>
              <a:ext uri="{FF2B5EF4-FFF2-40B4-BE49-F238E27FC236}">
                <a16:creationId xmlns:a16="http://schemas.microsoft.com/office/drawing/2014/main" id="{3B284A69-E891-4F5B-83B6-60B7EA4C7FC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2092157" y="1009155"/>
            <a:ext cx="3101983" cy="228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CA1CAAF-1161-4DD2-AE43-A1A1A1C4D289}"/>
              </a:ext>
            </a:extLst>
          </p:cNvPr>
          <p:cNvSpPr txBox="1">
            <a:spLocks/>
          </p:cNvSpPr>
          <p:nvPr/>
        </p:nvSpPr>
        <p:spPr>
          <a:xfrm>
            <a:off x="4932040" y="1309780"/>
            <a:ext cx="356844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Práce v týmu, kdy děti spolupracují v malých skupinkách na stejném projektu.</a:t>
            </a:r>
          </a:p>
          <a:p>
            <a:pPr marL="64008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7" name="Google Shape;251;p16">
            <a:extLst>
              <a:ext uri="{FF2B5EF4-FFF2-40B4-BE49-F238E27FC236}">
                <a16:creationId xmlns:a16="http://schemas.microsoft.com/office/drawing/2014/main" id="{99142498-3429-4E91-9D30-67B73C25212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3646" y="4209455"/>
            <a:ext cx="3094498" cy="231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ogle Shape;252;p16">
            <a:extLst>
              <a:ext uri="{FF2B5EF4-FFF2-40B4-BE49-F238E27FC236}">
                <a16:creationId xmlns:a16="http://schemas.microsoft.com/office/drawing/2014/main" id="{449952B8-230D-4565-9FB2-7DB3503CDBC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8144" y="4233852"/>
            <a:ext cx="3094499" cy="231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85A6EDD-E882-4881-8C64-02EB296F7D87}"/>
              </a:ext>
            </a:extLst>
          </p:cNvPr>
          <p:cNvSpPr txBox="1">
            <a:spLocks/>
          </p:cNvSpPr>
          <p:nvPr/>
        </p:nvSpPr>
        <p:spPr>
          <a:xfrm>
            <a:off x="418937" y="4617133"/>
            <a:ext cx="205494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Aktivita „ Vytvoř a prezentuj svůj dům“</a:t>
            </a:r>
          </a:p>
          <a:p>
            <a:pPr marL="64008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171868"/>
      </p:ext>
    </p:extLst>
  </p:cSld>
  <p:clrMapOvr>
    <a:masterClrMapping/>
  </p:clrMapOvr>
  <p:transition advTm="842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77C329-4FD7-408D-8096-F2BFB8119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8657" r="1466" b="5113"/>
          <a:stretch/>
        </p:blipFill>
        <p:spPr>
          <a:xfrm>
            <a:off x="4630777" y="982104"/>
            <a:ext cx="3050584" cy="283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573016"/>
            <a:ext cx="8758514" cy="3101983"/>
          </a:xfrm>
        </p:spPr>
        <p:txBody>
          <a:bodyPr>
            <a:normAutofit/>
          </a:bodyPr>
          <a:lstStyle/>
          <a:p>
            <a:r>
              <a:rPr lang="cs-CZ" dirty="0"/>
              <a:t>MŠ v centru města - 4 třídy</a:t>
            </a:r>
          </a:p>
          <a:p>
            <a:r>
              <a:rPr lang="cs-CZ" dirty="0"/>
              <a:t>Maximální počet dětí na dvě učitelky je 25</a:t>
            </a:r>
          </a:p>
          <a:p>
            <a:r>
              <a:rPr lang="cs-CZ" dirty="0">
                <a:solidFill>
                  <a:schemeClr val="tx1"/>
                </a:solidFill>
              </a:rPr>
              <a:t>Tato škola se několikrát do roka účastní kreativních soutěží organizovaných Evropskou Unií na podporu dětí s OMJ</a:t>
            </a:r>
          </a:p>
          <a:p>
            <a:r>
              <a:rPr lang="cs-CZ" dirty="0">
                <a:solidFill>
                  <a:schemeClr val="tx1"/>
                </a:solidFill>
              </a:rPr>
              <a:t>Až 80% dětí této MŠ mluví jiným mateřským jazykem</a:t>
            </a:r>
          </a:p>
          <a:p>
            <a:r>
              <a:rPr lang="cs-CZ" dirty="0"/>
              <a:t>Už od mateřské školy se učitelé soustředí na tolerantní výchovu a respekt k druhým. Děti se učí o demokracii, rasové snášenlivosti, oslavují mezinárodní kulturní svátky a tradice.  </a:t>
            </a:r>
          </a:p>
          <a:p>
            <a:r>
              <a:rPr lang="cs-CZ" dirty="0">
                <a:solidFill>
                  <a:schemeClr val="tx1"/>
                </a:solidFill>
              </a:rPr>
              <a:t>Národnosti: </a:t>
            </a:r>
            <a:r>
              <a:rPr lang="cs-CZ" dirty="0" err="1">
                <a:solidFill>
                  <a:schemeClr val="tx1"/>
                </a:solidFill>
              </a:rPr>
              <a:t>Syrie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/>
              <a:t>Rumunsko, Bulharsko, Albánie, Somálsko, Moldávie atd.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2EC79-6268-4793-82D5-1D8A50F4B3D5}"/>
              </a:ext>
            </a:extLst>
          </p:cNvPr>
          <p:cNvSpPr txBox="1"/>
          <p:nvPr/>
        </p:nvSpPr>
        <p:spPr>
          <a:xfrm>
            <a:off x="395536" y="61693"/>
            <a:ext cx="83529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u="sng" cap="all" dirty="0"/>
              <a:t>35. aténská mateřská škola</a:t>
            </a:r>
          </a:p>
          <a:p>
            <a:endParaRPr lang="cs-CZ" dirty="0"/>
          </a:p>
        </p:txBody>
      </p:sp>
      <p:pic>
        <p:nvPicPr>
          <p:cNvPr id="9" name="Picture 3" descr="C:\Users\Windows81\Desktop\35ο ΝΗΠΙΑΓΩΓΕΙΟ\2014-2015\35 Νηπιαγωγείο 2014-2015\ΖΕΠ ΑΠ2\ΦΩΤΟΓΡΑΦΙΕΣ ΖΕΠ\ΤΑΞΙΔΕΥΩ, ΤΑΞΙΔΕΥΩ..ΤΟΝ ΕΑΥΤΟ ΜΟΥ ΚΑΙ ΤΟΥΣ ΦΙΛΟΥΣ ΜΟΥ ΓΥΡΕΥΩ\ΓΩΝΙΑ ΤΑΞΙΔΙΩΤΙΚΟΥ ΓΡΑΦΕΙΟΥ\20150206_092510.jpg">
            <a:extLst>
              <a:ext uri="{FF2B5EF4-FFF2-40B4-BE49-F238E27FC236}">
                <a16:creationId xmlns:a16="http://schemas.microsoft.com/office/drawing/2014/main" id="{922B6B97-322F-4F2C-9AE8-7D3B7B96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987412"/>
            <a:ext cx="3289946" cy="246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17698B-F3B7-4934-920E-B5B15D4E595C}"/>
              </a:ext>
            </a:extLst>
          </p:cNvPr>
          <p:cNvSpPr txBox="1"/>
          <p:nvPr/>
        </p:nvSpPr>
        <p:spPr>
          <a:xfrm>
            <a:off x="395536" y="544632"/>
            <a:ext cx="7200800" cy="37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Michail Voda 9, </a:t>
            </a:r>
            <a:r>
              <a:rPr lang="cs-CZ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Vathis</a:t>
            </a:r>
            <a:r>
              <a:rPr lang="cs-CZ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Square, PC 10439, </a:t>
            </a:r>
            <a:r>
              <a:rPr lang="cs-CZ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Athens</a:t>
            </a:r>
            <a:r>
              <a:rPr lang="cs-CZ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Attica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638153"/>
      </p:ext>
    </p:extLst>
  </p:cSld>
  <p:clrMapOvr>
    <a:masterClrMapping/>
  </p:clrMapOvr>
  <p:transition advTm="186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User\Desktop\35ο ΝΗΠΙΑΓΩΓΕΙΟ\2018-2019\ΦΩΤΟΓΡΑΦΙΕΣ\ΟΙ ΧΩΡΕΣ ΜΑΣ\IMG_20181109_103809.jpg">
            <a:extLst>
              <a:ext uri="{FF2B5EF4-FFF2-40B4-BE49-F238E27FC236}">
                <a16:creationId xmlns:a16="http://schemas.microsoft.com/office/drawing/2014/main" id="{EF07C73A-1BA2-43F3-891E-EAC0B8C1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3240360" cy="2430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User\Desktop\35ο ΝΗΠΙΑΓΩΓΕΙΟ\2017-2018\ΦΩΤΟΓΡΑΦΙΕΣ 2017-2018\ΕΑΥΤΟΣ-ΟΜΑΔΑ\IMG_20171124_101527.jpg">
            <a:extLst>
              <a:ext uri="{FF2B5EF4-FFF2-40B4-BE49-F238E27FC236}">
                <a16:creationId xmlns:a16="http://schemas.microsoft.com/office/drawing/2014/main" id="{A7C67187-BB1E-4FC7-B305-A92D48FA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3259534" cy="244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10 - Εικόνα" descr="C:\Users\Windows81\Desktop\35ο ΝΗΠΙΑΓΩΓΕΙΟ\2014-2015\35 Νηπιαγωγείο 2014-2015\ΦΩΤΟΓΡΑΦΙΕΣ\ΓΩΝΙΑ ΒΙΒΛΙΟΘΗΚΗΣ\IMG_4944.JPG">
            <a:extLst>
              <a:ext uri="{FF2B5EF4-FFF2-40B4-BE49-F238E27FC236}">
                <a16:creationId xmlns:a16="http://schemas.microsoft.com/office/drawing/2014/main" id="{9F8FFAF7-4612-40DE-AB57-59038EEEBA2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9" y="4171787"/>
            <a:ext cx="3384909" cy="254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8 - Εικόνα" descr="C:\Users\Windows81\Desktop\35ο ΝΗΠΙΑΓΩΓΕΙΟ\2014-2015\35 Νηπιαγωγείο 2014-2015\ΦΩΤΟΓΡΑΦΙΕΣ\ΓΩΝΙΑ ΒΙΒΛΙΟΘΗΚΗΣ\IMG_4940.JPG">
            <a:extLst>
              <a:ext uri="{FF2B5EF4-FFF2-40B4-BE49-F238E27FC236}">
                <a16:creationId xmlns:a16="http://schemas.microsoft.com/office/drawing/2014/main" id="{4541906F-89AA-434A-AA21-5E3507DE9BD0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069439" y="3875779"/>
            <a:ext cx="3357586" cy="232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3DDF8E7B-1FE2-4617-BD85-5650863323D6}"/>
              </a:ext>
            </a:extLst>
          </p:cNvPr>
          <p:cNvSpPr txBox="1">
            <a:spLocks/>
          </p:cNvSpPr>
          <p:nvPr/>
        </p:nvSpPr>
        <p:spPr>
          <a:xfrm>
            <a:off x="323528" y="2686213"/>
            <a:ext cx="8820472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Multikulturní výchova a respekt ke všem kulturám</a:t>
            </a:r>
          </a:p>
          <a:p>
            <a:pPr marL="64008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391B432-15C3-4D1B-959A-6D0507AEA6B1}"/>
              </a:ext>
            </a:extLst>
          </p:cNvPr>
          <p:cNvSpPr txBox="1">
            <a:spLocks/>
          </p:cNvSpPr>
          <p:nvPr/>
        </p:nvSpPr>
        <p:spPr>
          <a:xfrm>
            <a:off x="235761" y="4591869"/>
            <a:ext cx="2464031" cy="1080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Mezinárodní knihovnička obsahuje knížky z mnoha koutů světa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  <p:transition advTm="881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510328" cy="46805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Spoustu skvělých nápadů pro práci s dětmi s odlišným mateřským jazykem</a:t>
            </a:r>
          </a:p>
          <a:p>
            <a:r>
              <a:rPr lang="cs-CZ" dirty="0">
                <a:solidFill>
                  <a:schemeClr val="tx1"/>
                </a:solidFill>
              </a:rPr>
              <a:t>Porozuměly jsme jak se děti s odlišným mateřským jazykem cítí v novém prostředí</a:t>
            </a:r>
          </a:p>
          <a:p>
            <a:r>
              <a:rPr lang="cs-CZ" dirty="0">
                <a:solidFill>
                  <a:schemeClr val="tx1"/>
                </a:solidFill>
              </a:rPr>
              <a:t>Naučily jsme se základní pravidla pro práci s dětmi s OMJ (Co tyto děti prožívají, co potřebují, jak s nimi efektivně pracovat) </a:t>
            </a:r>
          </a:p>
          <a:p>
            <a:r>
              <a:rPr lang="cs-CZ" dirty="0">
                <a:solidFill>
                  <a:schemeClr val="tx1"/>
                </a:solidFill>
              </a:rPr>
              <a:t>RESPEKT je klíč k multikulturní výchově</a:t>
            </a:r>
          </a:p>
          <a:p>
            <a:r>
              <a:rPr lang="cs-CZ" dirty="0">
                <a:solidFill>
                  <a:schemeClr val="tx1"/>
                </a:solidFill>
              </a:rPr>
              <a:t>Viděly jsme jak děti oslavují mezinárodní svátky (o některých jsme doposud ani neslyšely) a učí se o jiných kulturách</a:t>
            </a:r>
          </a:p>
          <a:p>
            <a:r>
              <a:rPr lang="cs-CZ" dirty="0">
                <a:solidFill>
                  <a:schemeClr val="tx1"/>
                </a:solidFill>
              </a:rPr>
              <a:t>Nápady na akce pro děti a rodiče které podpoří multikulturu, rozvoj jazyka a inkluzi v naší mateřské škole</a:t>
            </a:r>
          </a:p>
          <a:p>
            <a:r>
              <a:rPr lang="cs-CZ" dirty="0">
                <a:solidFill>
                  <a:schemeClr val="tx1"/>
                </a:solidFill>
              </a:rPr>
              <a:t>Přínosné byly nejen prezentace a návštěvy jednotlivých škol, ale i samotné diskuse s kolegyněmi z Pražských MŠ (sdílení informací, nápadů, kontaktů – možné </a:t>
            </a:r>
            <a:r>
              <a:rPr lang="cs-CZ" dirty="0" err="1">
                <a:solidFill>
                  <a:schemeClr val="tx1"/>
                </a:solidFill>
              </a:rPr>
              <a:t>náštěvy</a:t>
            </a:r>
            <a:r>
              <a:rPr lang="cs-CZ" dirty="0">
                <a:solidFill>
                  <a:schemeClr val="tx1"/>
                </a:solidFill>
              </a:rPr>
              <a:t> v jiných mateřských školách po Praze)</a:t>
            </a:r>
          </a:p>
          <a:p>
            <a:r>
              <a:rPr lang="cs-CZ" dirty="0">
                <a:solidFill>
                  <a:schemeClr val="tx1"/>
                </a:solidFill>
              </a:rPr>
              <a:t>Hry a aktivity na podporu sluchu, vnímání a řeči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064E-07F9-4127-852F-3D10F63A789F}"/>
              </a:ext>
            </a:extLst>
          </p:cNvPr>
          <p:cNvSpPr txBox="1"/>
          <p:nvPr/>
        </p:nvSpPr>
        <p:spPr>
          <a:xfrm>
            <a:off x="552936" y="188640"/>
            <a:ext cx="83529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u="sng" cap="all" dirty="0"/>
              <a:t>CO JSME SI ZE STÁŽE ODNESLY…</a:t>
            </a: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  <p:transition advTm="1404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A0D2D-447E-41E8-8083-F07F1E16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2636913"/>
            <a:ext cx="6854387" cy="3103116"/>
          </a:xfrm>
        </p:spPr>
        <p:txBody>
          <a:bodyPr>
            <a:normAutofit/>
          </a:bodyPr>
          <a:lstStyle/>
          <a:p>
            <a:r>
              <a:rPr lang="cs-CZ" sz="2400" b="1" dirty="0"/>
              <a:t>Děkujeme za podporu: MŠ </a:t>
            </a:r>
            <a:r>
              <a:rPr lang="cs-CZ" sz="2400" b="1" dirty="0" err="1"/>
              <a:t>Troilová</a:t>
            </a:r>
            <a:r>
              <a:rPr lang="cs-CZ" sz="2400" b="1" dirty="0"/>
              <a:t>, Praha 10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37E4C9-9BEB-49BA-AE4F-EA5206AA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5124491"/>
            <a:ext cx="354208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55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4.2|6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.6|1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4.2|6.8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2.1|1.7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3.9|5.5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246</TotalTime>
  <Words>403</Words>
  <Application>Microsoft Office PowerPoint</Application>
  <PresentationFormat>Předvádění na obrazovce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- Dánsko</dc:title>
  <dc:creator>admin</dc:creator>
  <cp:lastModifiedBy>Maria Ivanecka</cp:lastModifiedBy>
  <cp:revision>29</cp:revision>
  <cp:lastPrinted>2020-12-29T10:15:18Z</cp:lastPrinted>
  <dcterms:created xsi:type="dcterms:W3CDTF">2019-11-25T13:59:58Z</dcterms:created>
  <dcterms:modified xsi:type="dcterms:W3CDTF">2020-12-29T10:15:27Z</dcterms:modified>
</cp:coreProperties>
</file>